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51" r:id="rId2"/>
    <p:sldId id="267" r:id="rId3"/>
    <p:sldId id="457" r:id="rId4"/>
    <p:sldId id="455" r:id="rId5"/>
    <p:sldId id="462" r:id="rId6"/>
    <p:sldId id="531" r:id="rId7"/>
    <p:sldId id="459" r:id="rId8"/>
    <p:sldId id="464" r:id="rId9"/>
    <p:sldId id="500" r:id="rId10"/>
    <p:sldId id="501" r:id="rId11"/>
    <p:sldId id="502" r:id="rId12"/>
    <p:sldId id="505" r:id="rId13"/>
    <p:sldId id="530" r:id="rId14"/>
    <p:sldId id="498" r:id="rId15"/>
    <p:sldId id="463" r:id="rId16"/>
    <p:sldId id="499" r:id="rId17"/>
    <p:sldId id="466" r:id="rId18"/>
    <p:sldId id="467" r:id="rId19"/>
    <p:sldId id="476" r:id="rId20"/>
    <p:sldId id="468" r:id="rId21"/>
    <p:sldId id="477" r:id="rId22"/>
    <p:sldId id="478" r:id="rId23"/>
    <p:sldId id="479" r:id="rId24"/>
    <p:sldId id="480" r:id="rId25"/>
    <p:sldId id="481" r:id="rId26"/>
    <p:sldId id="483" r:id="rId27"/>
    <p:sldId id="484" r:id="rId28"/>
    <p:sldId id="487" r:id="rId29"/>
    <p:sldId id="485" r:id="rId30"/>
    <p:sldId id="486" r:id="rId31"/>
    <p:sldId id="488" r:id="rId32"/>
    <p:sldId id="489" r:id="rId33"/>
    <p:sldId id="490" r:id="rId34"/>
    <p:sldId id="491" r:id="rId35"/>
    <p:sldId id="492" r:id="rId36"/>
    <p:sldId id="493" r:id="rId37"/>
    <p:sldId id="494" r:id="rId38"/>
    <p:sldId id="495" r:id="rId39"/>
    <p:sldId id="496" r:id="rId40"/>
    <p:sldId id="497" r:id="rId41"/>
    <p:sldId id="509" r:id="rId42"/>
    <p:sldId id="511" r:id="rId43"/>
    <p:sldId id="512" r:id="rId44"/>
    <p:sldId id="510" r:id="rId45"/>
    <p:sldId id="522" r:id="rId46"/>
    <p:sldId id="514" r:id="rId47"/>
    <p:sldId id="517" r:id="rId48"/>
    <p:sldId id="518" r:id="rId49"/>
    <p:sldId id="519" r:id="rId50"/>
    <p:sldId id="506" r:id="rId51"/>
    <p:sldId id="508" r:id="rId52"/>
    <p:sldId id="520" r:id="rId53"/>
    <p:sldId id="521" r:id="rId54"/>
    <p:sldId id="523" r:id="rId55"/>
    <p:sldId id="525" r:id="rId56"/>
    <p:sldId id="526" r:id="rId57"/>
    <p:sldId id="527" r:id="rId58"/>
    <p:sldId id="528" r:id="rId5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33"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5"/>
    <p:restoredTop sz="96327"/>
  </p:normalViewPr>
  <p:slideViewPr>
    <p:cSldViewPr snapToGrid="0" snapToObjects="1">
      <p:cViewPr>
        <p:scale>
          <a:sx n="140" d="100"/>
          <a:sy n="140" d="100"/>
        </p:scale>
        <p:origin x="1168" y="584"/>
      </p:cViewPr>
      <p:guideLst/>
    </p:cSldViewPr>
  </p:slideViewPr>
  <p:outlineViewPr>
    <p:cViewPr>
      <p:scale>
        <a:sx n="33" d="100"/>
        <a:sy n="33" d="100"/>
      </p:scale>
      <p:origin x="0" y="-24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0">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9/20/22</a:t>
            </a:fld>
            <a:endParaRPr lang="en-US" altLang="en-US" dirty="0"/>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dirty="0"/>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9/20/22</a:t>
            </a:fld>
            <a:endParaRPr lang="en-US" altLang="en-US" dirty="0"/>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dirty="0"/>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2022 Health Level Seven ® International. All Rights Reserved. Published under the Creative Commons 3.0 Attribution Unported license</a:t>
            </a:r>
          </a:p>
          <a:p>
            <a:endParaRPr lang="en-US" b="1" dirty="0"/>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9/20/22</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dirty="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dirty="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527048"/>
            <a:ext cx="8228883" cy="2929042"/>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dirty="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dirty="0"/>
              <a:t>© 2019 Health Level Seven ® International. Licensed under Creative Commons Attribution 4.0 International HL7, Health Level Seven, FHIR and the FHIR flame logo are registered trademarks of Health Level Seven International. Reg. U.S. TM Office.</a:t>
            </a:r>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9/20/22</a:t>
            </a:fld>
            <a:endParaRPr lang="en-US" altLang="en-US" dirty="0"/>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R4B/terminology-module.html"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22-09-Tutorials/20220920%20Understanding%20and%20Using%20Terminology%20in%20HL7%20FHIR.pptx" TargetMode="External"/><Relationship Id="rId1" Type="http://schemas.openxmlformats.org/officeDocument/2006/relationships/slideLayout" Target="../slideLayouts/slideLayout5.xml"/><Relationship Id="rId4" Type="http://schemas.openxmlformats.org/officeDocument/2006/relationships/hyperlink" Target="http://hl7.org/fhir/R4B/"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reuben@saludax.com" TargetMode="External"/><Relationship Id="rId2" Type="http://schemas.openxmlformats.org/officeDocument/2006/relationships/hyperlink" Target="https://www.healthterminologies.gov.au/" TargetMode="Externa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hl7.org/fhir/R4B/operations.html"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R4B/terminology-service.html"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hl7.org/documentcenter/public/standards/V3/core_principles/infrastructure/coreprinciples/v3modelcoreprinciples.html#coreP_Coded_Properties-concepts" TargetMode="External"/><Relationship Id="rId2" Type="http://schemas.openxmlformats.org/officeDocument/2006/relationships/hyperlink" Target="http://www.hl7.org/documentcenter/private/standards/HL7_SPEC_VSD_R1_2019MAR.pdf"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Understanding and Using Terminology in HL7 FHIR</a:t>
            </a:r>
            <a:endParaRPr lang="en-US" dirty="0"/>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p:txBody>
          <a:bodyPr/>
          <a:lstStyle/>
          <a:p>
            <a:r>
              <a:rPr lang="en-US" dirty="0"/>
              <a:t>Reuben Daniels, </a:t>
            </a:r>
            <a:r>
              <a:rPr lang="en-US" sz="1600" i="1" dirty="0"/>
              <a:t>FAIDH CHIA</a:t>
            </a:r>
            <a:endParaRPr lang="en-US" sz="1600" dirty="0"/>
          </a:p>
          <a:p>
            <a:endParaRPr lang="en-US" dirty="0"/>
          </a:p>
          <a:p>
            <a:r>
              <a:rPr lang="en-US" dirty="0"/>
              <a:t>HL7 Working Group Meeting </a:t>
            </a:r>
          </a:p>
          <a:p>
            <a:r>
              <a:rPr lang="en-US" dirty="0"/>
              <a:t>Baltimore, Maryland, USA</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a:xfrm>
            <a:off x="1181100" y="4133958"/>
            <a:ext cx="2683890" cy="326917"/>
          </a:xfrm>
        </p:spPr>
        <p:txBody>
          <a:bodyPr/>
          <a:lstStyle/>
          <a:p>
            <a:r>
              <a:rPr lang="en-US" dirty="0"/>
              <a:t>20 September 2022</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properties to the code system’s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Supplements are generally used to address the following use cases:</a:t>
            </a:r>
          </a:p>
          <a:p>
            <a:pPr lvl="2"/>
            <a:r>
              <a:rPr lang="en-US" sz="1600" dirty="0"/>
              <a:t>adding support for additional languages to a code system</a:t>
            </a:r>
          </a:p>
          <a:p>
            <a:pPr lvl="2"/>
            <a:r>
              <a:rPr lang="en-US" sz="1600" dirty="0"/>
              <a:t>adding additional properties to the code system’s concept e.g. adding properties to concepts to support the creation of user interfaces.</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 specific purpose (e.g., adverse reaction agent codes from SNOMED CT). </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 </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dirty="0"/>
              <a:t>To obtain a simple collection of codes suitable for use for data entry or validation based on the value set’s definition the value set must be </a:t>
            </a:r>
            <a:r>
              <a:rPr lang="en-US" sz="1600" i="1" dirty="0"/>
              <a:t>expanded</a:t>
            </a:r>
            <a:r>
              <a:rPr lang="en-US" sz="1600" dirty="0"/>
              <a:t>.</a:t>
            </a:r>
          </a:p>
          <a:p>
            <a:pPr lvl="1"/>
            <a:r>
              <a:rPr lang="en-US" sz="1600" dirty="0"/>
              <a:t>The collection of codes produced by this expansion is known as a </a:t>
            </a:r>
            <a:r>
              <a:rPr lang="en-US" sz="1600" b="1" dirty="0"/>
              <a:t>value set expansion</a:t>
            </a:r>
            <a:r>
              <a:rPr lang="en-US" sz="1600" dirty="0"/>
              <a:t>.</a:t>
            </a:r>
          </a:p>
          <a:p>
            <a:pPr lvl="1"/>
            <a:r>
              <a:rPr lang="en-US" sz="1600" dirty="0"/>
              <a:t>Value set expansions are usually (but not always) generated by specialized software known as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12</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p>
          <a:p>
            <a:pPr marL="0" indent="-102870">
              <a:buNone/>
            </a:pP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endParaRPr lang="en-US" sz="1600" dirty="0"/>
          </a:p>
          <a:p>
            <a:pPr lvl="2"/>
            <a:r>
              <a:rPr lang="en-US" sz="1600" dirty="0"/>
              <a:t>A	</a:t>
            </a:r>
            <a:r>
              <a:rPr lang="en-US" sz="1600" b="1" dirty="0"/>
              <a:t>Value Set Definition </a:t>
            </a:r>
            <a:r>
              <a:rPr lang="en-US" sz="1600" dirty="0"/>
              <a:t>which is a description of the set of concept representations (usually codes) that are intended for use; and</a:t>
            </a:r>
          </a:p>
          <a:p>
            <a:pPr lvl="2"/>
            <a:endParaRPr lang="en-US" sz="1600" dirty="0"/>
          </a:p>
          <a:p>
            <a:pPr lvl="2"/>
            <a:r>
              <a:rPr lang="en-US" sz="1600" dirty="0"/>
              <a:t>A </a:t>
            </a:r>
            <a:r>
              <a:rPr lang="en-US" sz="1600" b="1" dirty="0"/>
              <a:t>Value Set Expansion Code Set </a:t>
            </a:r>
            <a:r>
              <a:rPr lang="en-US" sz="1600" dirty="0"/>
              <a:t>which is the set of resulting codes actually obtained for a particular use, drawn from one or more specific code system versions.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13</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module Introduction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14</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307273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introduction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The Terminology module in FHIR</a:t>
            </a:r>
          </a:p>
          <a:p>
            <a:pPr lvl="1"/>
            <a:r>
              <a:rPr lang="en-US" sz="1600" dirty="0"/>
              <a:t>The content of the FHIR platform specification is organized as a set of modules which each in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Terminology module (highlighted)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15</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183771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introduction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Terminology module </a:t>
            </a:r>
            <a:endParaRPr lang="en-US" sz="2000" dirty="0"/>
          </a:p>
          <a:p>
            <a:pPr lvl="1"/>
            <a:r>
              <a:rPr lang="en-US" sz="1600" dirty="0"/>
              <a:t>is published here: </a:t>
            </a:r>
            <a:r>
              <a:rPr lang="en-US" sz="1600" dirty="0">
                <a:hlinkClick r:id="rId2"/>
              </a:rPr>
              <a:t>http://hl7.org/fhir/R4B/terminology-module.html</a:t>
            </a:r>
            <a:r>
              <a:rPr lang="en-US" sz="1600" dirty="0"/>
              <a:t>  </a:t>
            </a:r>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16638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in as part of the Data Types component of the Foundation module.</a:t>
            </a:r>
          </a:p>
          <a:p>
            <a:pPr lvl="1"/>
            <a:r>
              <a:rPr lang="en-US" sz="1600" dirty="0"/>
              <a:t>are curated by the FHIR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a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most commonly used for structural data elements where the set of appropriate values are fixed and rarely change e.g. status values i.e. </a:t>
            </a:r>
            <a:r>
              <a:rPr lang="en-US" sz="1600" i="1" dirty="0"/>
              <a:t>draft</a:t>
            </a:r>
            <a:r>
              <a:rPr lang="en-US" sz="1600" dirty="0"/>
              <a:t>, </a:t>
            </a:r>
            <a:r>
              <a:rPr lang="en-US" sz="1600" i="1" dirty="0"/>
              <a:t>active</a:t>
            </a:r>
            <a:r>
              <a:rPr lang="en-US" sz="1600" dirty="0"/>
              <a:t>, </a:t>
            </a:r>
            <a:r>
              <a:rPr lang="en-US" sz="1600" i="1" dirty="0"/>
              <a:t>retired</a:t>
            </a:r>
            <a:r>
              <a:rPr lang="en-US" sz="1600" dirty="0"/>
              <a:t> and </a:t>
            </a:r>
            <a:r>
              <a:rPr lang="en-US" sz="1600" i="1" dirty="0"/>
              <a:t>unknown</a:t>
            </a:r>
            <a:r>
              <a:rPr lang="en-US" sz="1600" dirty="0"/>
              <a:t>.</a:t>
            </a:r>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this presentation</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27863"/>
          </a:xfrm>
        </p:spPr>
        <p:txBody>
          <a:bodyPr/>
          <a:lstStyle/>
          <a:p>
            <a:pPr marL="0" indent="-102870">
              <a:buNone/>
            </a:pPr>
            <a:r>
              <a:rPr lang="en-US" sz="2000" dirty="0"/>
              <a:t>This presentation</a:t>
            </a:r>
          </a:p>
          <a:p>
            <a:pPr lvl="1"/>
            <a:r>
              <a:rPr lang="en-US" sz="1400" dirty="0"/>
              <a:t>can be downloaded here:</a:t>
            </a:r>
          </a:p>
          <a:p>
            <a:pPr marL="857250" lvl="2" indent="0">
              <a:buNone/>
            </a:pPr>
            <a:r>
              <a:rPr lang="en-US" sz="1400" dirty="0">
                <a:hlinkClick r:id="rId2"/>
              </a:rPr>
              <a:t>https://github.com/FHIR/documents/blob/master/presentations/2022-09-Tutorials/20220920%20Understanding%20and%20Using%20Terminology%20in%20HL7%20FHIR.pptx</a:t>
            </a:r>
            <a:r>
              <a:rPr lang="en-US" sz="1400" dirty="0"/>
              <a:t> </a:t>
            </a:r>
          </a:p>
          <a:p>
            <a:pPr lvl="1"/>
            <a:endParaRPr lang="en-US" sz="1400" dirty="0"/>
          </a:p>
          <a:p>
            <a:pPr lvl="1"/>
            <a:r>
              <a:rPr lang="en-US" sz="1400" dirty="0"/>
              <a:t>is licensed for use under the Creative Commons, specifically:</a:t>
            </a:r>
          </a:p>
          <a:p>
            <a:pPr lvl="2"/>
            <a:r>
              <a:rPr lang="en-US" sz="1400" u="sng" dirty="0">
                <a:hlinkClick r:id="rId3"/>
              </a:rPr>
              <a:t>Creative Commons Attribution 3.0 Unported (CC BY 3.0)</a:t>
            </a:r>
            <a:endParaRPr lang="en-US" sz="1400" u="sng" dirty="0"/>
          </a:p>
          <a:p>
            <a:pPr lvl="2"/>
            <a:r>
              <a:rPr lang="en-US" sz="1400" dirty="0"/>
              <a:t>TL;DR: Do with it as you wish – just give credit.</a:t>
            </a:r>
          </a:p>
          <a:p>
            <a:pPr lvl="1"/>
            <a:endParaRPr lang="en-US" sz="1400" dirty="0"/>
          </a:p>
          <a:p>
            <a:pPr lvl="1"/>
            <a:r>
              <a:rPr lang="en-US" sz="1400" dirty="0"/>
              <a:t>is based on the current official version of HL7 FHIR, specifically:</a:t>
            </a:r>
          </a:p>
          <a:p>
            <a:pPr lvl="2"/>
            <a:r>
              <a:rPr lang="en-US" sz="1400" b="1" i="1" dirty="0"/>
              <a:t>HL7 FHIR Release 4B </a:t>
            </a:r>
            <a:r>
              <a:rPr lang="en-US" sz="1400" dirty="0"/>
              <a:t>(v4.3.0) as published here </a:t>
            </a:r>
            <a:r>
              <a:rPr lang="en-US" sz="1400" dirty="0">
                <a:hlinkClick r:id="rId4"/>
              </a:rPr>
              <a:t>http://hl7.org/fhir/R4B/ </a:t>
            </a:r>
            <a:endParaRPr lang="en-US" sz="1400" dirty="0"/>
          </a:p>
          <a:p>
            <a:pPr lvl="2"/>
            <a:r>
              <a:rPr lang="en-US" sz="1400" dirty="0"/>
              <a:t>Relevant and significant changes introduced in the R5 ballot will be highlighted.</a:t>
            </a:r>
          </a:p>
          <a:p>
            <a:pPr marL="0" indent="0">
              <a:buNone/>
            </a:pPr>
            <a:endParaRPr lang="en-AU" altLang="en-US" sz="1400" dirty="0"/>
          </a:p>
          <a:p>
            <a:endParaRPr lang="en-AU" altLang="en-US"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a:t>
            </a:fld>
            <a:endParaRPr lang="en-US" altLang="en-US" dirty="0"/>
          </a:p>
        </p:txBody>
      </p:sp>
    </p:spTree>
    <p:extLst>
      <p:ext uri="{BB962C8B-B14F-4D97-AF65-F5344CB8AC3E}">
        <p14:creationId xmlns:p14="http://schemas.microsoft.com/office/powerpoint/2010/main" val="1616082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also one or more translations to publicly defined code systems such as LOINC or SNOMED CT. </a:t>
            </a:r>
          </a:p>
          <a:p>
            <a:pPr lvl="1"/>
            <a:r>
              <a:rPr lang="en-US" sz="1600" dirty="0"/>
              <a:t>has a </a:t>
            </a:r>
            <a:r>
              <a:rPr lang="en-US" sz="1600" i="1" dirty="0"/>
              <a:t>text </a:t>
            </a:r>
            <a:r>
              <a:rPr lang="en-US" sz="1600" dirty="0"/>
              <a:t>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resource types</a:t>
            </a:r>
            <a:endParaRPr lang="en-US" sz="2000" dirty="0"/>
          </a:p>
          <a:p>
            <a:pPr lvl="1"/>
            <a:r>
              <a:rPr lang="en-US" sz="1600" dirty="0"/>
              <a:t>include the following resources types</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a:t>
            </a:r>
          </a:p>
          <a:p>
            <a:pPr lvl="2"/>
            <a:r>
              <a:rPr lang="en-US" sz="1200" b="1" dirty="0"/>
              <a:t>NamingSystem </a:t>
            </a:r>
          </a:p>
          <a:p>
            <a:pPr lvl="2"/>
            <a:r>
              <a:rPr lang="en-US" sz="1200" b="1" dirty="0"/>
              <a:t>TerminologyCapabilities</a:t>
            </a:r>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 readable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CodeSystem </a:t>
            </a:r>
            <a:r>
              <a:rPr lang="en-AU" altLang="en-US" sz="2000" dirty="0"/>
              <a:t>resource type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a part or all of its content.</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CodeSystem </a:t>
            </a:r>
            <a:r>
              <a:rPr lang="en-AU" altLang="en-US" sz="2000" dirty="0"/>
              <a:t>resource type</a:t>
            </a:r>
            <a:endParaRPr lang="en-US" sz="2000" dirty="0"/>
          </a:p>
          <a:p>
            <a:pPr lvl="1"/>
            <a:r>
              <a:rPr lang="en-US" sz="1600" dirty="0"/>
              <a:t>may list some or all of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ValueSet </a:t>
            </a:r>
            <a:r>
              <a:rPr lang="en-AU" altLang="en-US" sz="2000" dirty="0"/>
              <a:t>resource type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ConceptMap </a:t>
            </a:r>
            <a:r>
              <a:rPr lang="en-AU" altLang="en-US" sz="2000" dirty="0"/>
              <a:t>resource type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ConceptMap.</a:t>
            </a:r>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using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type had some significant changes applied in the R5 ballot.</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27</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NamingSystem </a:t>
            </a:r>
            <a:r>
              <a:rPr lang="en-AU" altLang="en-US" sz="2000" dirty="0"/>
              <a:t>resource type</a:t>
            </a:r>
            <a:endParaRPr lang="en-US" sz="2000" dirty="0"/>
          </a:p>
          <a:p>
            <a:pPr lvl="1"/>
            <a:r>
              <a:rPr lang="en-US" sz="1600" dirty="0"/>
              <a:t>is used to identify the existence of a code or identifier system</a:t>
            </a:r>
          </a:p>
          <a:p>
            <a:pPr lvl="1"/>
            <a:r>
              <a:rPr lang="en-US" sz="1600" dirty="0"/>
              <a:t>has data elements to represent various parts of a map including</a:t>
            </a:r>
          </a:p>
          <a:p>
            <a:pPr lvl="2"/>
            <a:r>
              <a:rPr lang="en-US" sz="1400" dirty="0"/>
              <a:t>human-readable title and machine readable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me</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92408"/>
          </a:xfrm>
        </p:spPr>
        <p:txBody>
          <a:bodyPr/>
          <a:lstStyle/>
          <a:p>
            <a:pPr marL="0" indent="-102870">
              <a:buNone/>
            </a:pPr>
            <a:r>
              <a:rPr lang="en-AU" altLang="en-US" sz="2000" dirty="0"/>
              <a:t>Reuben Daniels </a:t>
            </a:r>
            <a:r>
              <a:rPr lang="en-AU" altLang="en-US" sz="1400" i="1" dirty="0"/>
              <a:t>FAIDH CHIA </a:t>
            </a:r>
            <a:r>
              <a:rPr lang="en-AU" altLang="en-US" sz="1400" dirty="0"/>
              <a:t>(he/him)</a:t>
            </a:r>
            <a:endParaRPr lang="en-US" sz="2000" dirty="0"/>
          </a:p>
          <a:p>
            <a:pPr lvl="1"/>
            <a:r>
              <a:rPr lang="en-AU" altLang="en-US" sz="1400" dirty="0"/>
              <a:t>Principal Consultant with Saludax based in Brisbane, Australia</a:t>
            </a:r>
          </a:p>
          <a:p>
            <a:pPr lvl="1"/>
            <a:r>
              <a:rPr lang="en-AU" altLang="en-US" sz="1400" dirty="0"/>
              <a:t>22 years of professional ICT experience, 12 in healthcare</a:t>
            </a:r>
          </a:p>
          <a:p>
            <a:pPr lvl="1"/>
            <a:r>
              <a:rPr lang="en-AU" altLang="en-US" sz="1400" dirty="0"/>
              <a:t>Former lead architect in the Australian federal government</a:t>
            </a:r>
          </a:p>
          <a:p>
            <a:pPr lvl="1"/>
            <a:r>
              <a:rPr lang="en-AU" altLang="en-US" sz="1400" dirty="0"/>
              <a:t>Led the design of two of Australia’s FHIR-based terminology service solutions including the National Clinical Terminology Service (NCTS) — </a:t>
            </a:r>
            <a:r>
              <a:rPr lang="en-AU" altLang="en-US" sz="1400" dirty="0">
                <a:hlinkClick r:id="rId2"/>
              </a:rPr>
              <a:t>https://www.healthterminologies.gov.au</a:t>
            </a:r>
            <a:r>
              <a:rPr lang="en-AU" altLang="en-US" sz="1400" dirty="0"/>
              <a:t> </a:t>
            </a:r>
          </a:p>
          <a:p>
            <a:pPr lvl="1"/>
            <a:r>
              <a:rPr lang="en-AU" altLang="en-US" sz="1400" dirty="0"/>
              <a:t>HL7 International</a:t>
            </a:r>
          </a:p>
          <a:p>
            <a:pPr lvl="2"/>
            <a:r>
              <a:rPr lang="en-AU" altLang="en-US" sz="1200" dirty="0"/>
              <a:t>Member and standards developer since 2010</a:t>
            </a:r>
          </a:p>
          <a:p>
            <a:pPr lvl="2"/>
            <a:r>
              <a:rPr lang="en-AU" altLang="en-US" sz="1200" dirty="0"/>
              <a:t>Co-chair of the Vocabulary Work Group (WG)</a:t>
            </a:r>
          </a:p>
          <a:p>
            <a:pPr lvl="2"/>
            <a:r>
              <a:rPr lang="en-AU" altLang="en-US" sz="1200" dirty="0"/>
              <a:t>Co-chair of the Terminology Services Management Group (TSMG)</a:t>
            </a:r>
          </a:p>
          <a:p>
            <a:pPr lvl="2"/>
            <a:r>
              <a:rPr lang="en-AU" altLang="en-US" sz="1200" dirty="0"/>
              <a:t>Contributor to HL7 Terminology (THO) and the Unified Terminology Governance (UTG) process</a:t>
            </a:r>
          </a:p>
          <a:p>
            <a:pPr lvl="1"/>
            <a:r>
              <a:rPr lang="en-AU" altLang="en-US" sz="1400" dirty="0"/>
              <a:t>HL7 Australia Affiliate Board Director</a:t>
            </a:r>
          </a:p>
          <a:p>
            <a:pPr lvl="1"/>
            <a:r>
              <a:rPr lang="en-AU" altLang="en-US" sz="1400" dirty="0">
                <a:hlinkClick r:id="rId3"/>
              </a:rPr>
              <a:t>reuben@saludax.com</a:t>
            </a:r>
            <a:r>
              <a:rPr lang="en-AU" altLang="en-US" sz="1400" dirty="0"/>
              <a:t> </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a:t>
            </a:fld>
            <a:endParaRPr lang="en-US" altLang="en-US" dirty="0"/>
          </a:p>
        </p:txBody>
      </p:sp>
      <p:pic>
        <p:nvPicPr>
          <p:cNvPr id="6" name="Picture Placeholder 4">
            <a:extLst>
              <a:ext uri="{FF2B5EF4-FFF2-40B4-BE49-F238E27FC236}">
                <a16:creationId xmlns:a16="http://schemas.microsoft.com/office/drawing/2014/main" id="{CEEEC9D0-0C99-ED45-B8EC-ED5980A1978F}"/>
              </a:ext>
            </a:extLst>
          </p:cNvPr>
          <p:cNvPicPr>
            <a:picLocks noChangeAspect="1"/>
          </p:cNvPicPr>
          <p:nvPr/>
        </p:nvPicPr>
        <p:blipFill>
          <a:blip r:embed="rId4"/>
          <a:srcRect t="8482" b="8482"/>
          <a:stretch>
            <a:fillRect/>
          </a:stretch>
        </p:blipFill>
        <p:spPr>
          <a:xfrm>
            <a:off x="7305093" y="205979"/>
            <a:ext cx="1599890" cy="1329376"/>
          </a:xfrm>
          <a:prstGeom prst="rect">
            <a:avLst/>
          </a:prstGeom>
        </p:spPr>
      </p:pic>
    </p:spTree>
    <p:extLst>
      <p:ext uri="{BB962C8B-B14F-4D97-AF65-F5344CB8AC3E}">
        <p14:creationId xmlns:p14="http://schemas.microsoft.com/office/powerpoint/2010/main" val="3112340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TerminologyCapabilities </a:t>
            </a:r>
            <a:r>
              <a:rPr lang="en-AU" altLang="en-US" sz="2000" dirty="0"/>
              <a:t>resource type</a:t>
            </a:r>
            <a:endParaRPr lang="en-US" sz="2000" dirty="0"/>
          </a:p>
          <a:p>
            <a:pPr lvl="1"/>
            <a:r>
              <a:rPr lang="en-US" sz="1600" dirty="0"/>
              <a:t>is used to document a set of capabilities (behaviors) of a FHIR Terminology Server that may be:</a:t>
            </a:r>
          </a:p>
          <a:p>
            <a:pPr lvl="2"/>
            <a:r>
              <a:rPr lang="en-US" sz="1600" dirty="0"/>
              <a:t>used as a statement of actual server functionality; or </a:t>
            </a:r>
          </a:p>
          <a:p>
            <a:pPr lvl="2"/>
            <a:r>
              <a:rPr lang="en-US" sz="1600" dirty="0"/>
              <a:t>a statement of a required (or desired) server implementation.</a:t>
            </a:r>
          </a:p>
          <a:p>
            <a:pPr lvl="1"/>
            <a:r>
              <a:rPr lang="en-US" sz="1600" dirty="0"/>
              <a:t>is similar to the </a:t>
            </a:r>
            <a:r>
              <a:rPr lang="en-US" sz="1600" b="1" dirty="0"/>
              <a:t>CapabilityStatement</a:t>
            </a:r>
            <a:r>
              <a:rPr lang="en-US" sz="1600" dirty="0"/>
              <a:t> resource but has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is a </a:t>
            </a:r>
            <a:r>
              <a:rPr lang="en-US" sz="1600" b="1" i="1" dirty="0"/>
              <a:t>draft</a:t>
            </a:r>
            <a:r>
              <a:rPr lang="en-US" sz="1600" b="1" dirty="0"/>
              <a:t> </a:t>
            </a:r>
            <a:r>
              <a:rPr lang="en-US" sz="1600" dirty="0"/>
              <a:t>resource in FHIR R4B but is expected to become non-draft in FHIR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31</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http://hl7.org/fhir/R4B/operations.html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extLst>
              <p:ext uri="{D42A27DB-BD31-4B8C-83A1-F6EECF244321}">
                <p14:modId xmlns:p14="http://schemas.microsoft.com/office/powerpoint/2010/main" val="2237066447"/>
              </p:ext>
            </p:extLst>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$lookup</a:t>
            </a:r>
            <a:r>
              <a:rPr lang="en-AU" altLang="en-US" sz="2000" dirty="0"/>
              <a:t> operation on CodeSystem</a:t>
            </a:r>
            <a:endParaRPr lang="en-US" sz="2000" dirty="0"/>
          </a:p>
          <a:p>
            <a:pPr lvl="1"/>
            <a:r>
              <a:rPr lang="en-US" sz="1600" dirty="0"/>
              <a:t>Given a concept (as either a code and system, a Coding or a CodeableConcept) the operations returns additional details about the concept, including definition, status, designations, and properties.</a:t>
            </a:r>
          </a:p>
          <a:p>
            <a:pPr lvl="1"/>
            <a:r>
              <a:rPr lang="en-US" sz="1600" dirty="0"/>
              <a:t>Usually used to determine whether a code exists in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13975923"/>
              </p:ext>
            </p:extLst>
          </p:nvPr>
        </p:nvGraphicFramePr>
        <p:xfrm>
          <a:off x="1375647" y="2832410"/>
          <a:ext cx="7153991" cy="182880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370840">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73450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$validate-code</a:t>
            </a:r>
            <a:r>
              <a:rPr lang="en-AU" altLang="en-US" sz="2000" dirty="0"/>
              <a:t> operation on CodeSystem</a:t>
            </a:r>
            <a:endParaRPr lang="en-US" sz="2000" dirty="0"/>
          </a:p>
          <a:p>
            <a:pPr lvl="1"/>
            <a:r>
              <a:rPr lang="en-US" sz="1600" dirty="0"/>
              <a:t>Validate that a coded value is in the code system.</a:t>
            </a:r>
          </a:p>
          <a:p>
            <a:pPr lvl="1"/>
            <a:r>
              <a:rPr lang="en-US" sz="1600" dirty="0"/>
              <a:t>This is a key method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30049452"/>
              </p:ext>
            </p:extLst>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334164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$subsumes</a:t>
            </a:r>
            <a:r>
              <a:rPr lang="en-AU" altLang="en-US" sz="2000" dirty="0"/>
              <a:t> operation on CodeSystem</a:t>
            </a:r>
            <a:endParaRPr lang="en-US" sz="2000" dirty="0"/>
          </a:p>
          <a:p>
            <a:pPr lvl="1"/>
            <a:r>
              <a:rPr lang="en-US" sz="1600" dirty="0"/>
              <a:t>Tests the subsumption relationship between concept A (as a code or Coding) and concept B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245507547"/>
              </p:ext>
            </p:extLst>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$find-matches</a:t>
            </a:r>
            <a:r>
              <a:rPr lang="en-AU" altLang="en-US" sz="2000" dirty="0"/>
              <a:t> 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600" dirty="0"/>
              <a:t>The $find-matches operation is still preliminary and can be expected to change.</a:t>
            </a:r>
          </a:p>
          <a:p>
            <a:pPr lvl="1"/>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36</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722697325"/>
              </p:ext>
            </p:extLst>
          </p:nvPr>
        </p:nvGraphicFramePr>
        <p:xfrm>
          <a:off x="1323608" y="2681186"/>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$expand</a:t>
            </a:r>
            <a:r>
              <a:rPr lang="en-AU" altLang="en-US" sz="2000" dirty="0"/>
              <a:t> operation on ValueSet</a:t>
            </a:r>
            <a:endParaRPr lang="en-US" sz="2000" dirty="0"/>
          </a:p>
          <a:p>
            <a:pPr lvl="1"/>
            <a:r>
              <a:rPr lang="en-US" sz="1600" dirty="0"/>
              <a:t>The definition of a value set is used to create a simple collection of codes suitable for use for data entry or validation.</a:t>
            </a:r>
          </a:p>
          <a:p>
            <a:pPr lvl="1"/>
            <a:r>
              <a:rPr lang="en-US" sz="1600" dirty="0"/>
              <a:t>Often used to populate user interface widgets e.g. pull-down menus</a:t>
            </a:r>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84729223"/>
              </p:ext>
            </p:extLst>
          </p:nvPr>
        </p:nvGraphicFramePr>
        <p:xfrm>
          <a:off x="1042415" y="2422864"/>
          <a:ext cx="7800830" cy="1933464"/>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a:latin typeface="+mn-lt"/>
                        </a:rPr>
                        <a:t>activeOnly</a:t>
                      </a: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displayLanguage</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685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$validate-code</a:t>
            </a:r>
            <a:r>
              <a:rPr lang="en-AU" altLang="en-US" sz="2000" dirty="0"/>
              <a:t> 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599171465"/>
              </p:ext>
            </p:extLst>
          </p:nvPr>
        </p:nvGraphicFramePr>
        <p:xfrm>
          <a:off x="1323607" y="2397326"/>
          <a:ext cx="6809679" cy="164592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$translate</a:t>
            </a:r>
            <a:r>
              <a:rPr lang="en-AU" altLang="en-US" sz="2000" dirty="0"/>
              <a:t> operation on ConceptMap</a:t>
            </a:r>
            <a:endParaRPr lang="en-US" sz="2000" dirty="0"/>
          </a:p>
          <a:p>
            <a:pPr lvl="1"/>
            <a:r>
              <a:rPr lang="en-US" sz="1600" dirty="0"/>
              <a:t>Translate a concept from one value set to another, based on the value set and concept map resources, and/or other additional knowledge available to the server.</a:t>
            </a:r>
          </a:p>
          <a:p>
            <a:pPr lvl="1"/>
            <a:r>
              <a:rPr lang="en-US" sz="1600" dirty="0"/>
              <a:t>Used whenever a code for an alternative (the target) code system is required e.g. to include multiple concept in a CodeableConcept value for interoperability.</a:t>
            </a:r>
          </a:p>
          <a:p>
            <a:pPr lvl="1"/>
            <a:r>
              <a:rPr lang="en-US" sz="1600" b="1" dirty="0">
                <a:solidFill>
                  <a:srgbClr val="FF0000"/>
                </a:solidFill>
              </a:rPr>
              <a:t>NOTE: $translate has undergone significant changes in the R5 ballot.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816322589"/>
              </p:ext>
            </p:extLst>
          </p:nvPr>
        </p:nvGraphicFramePr>
        <p:xfrm>
          <a:off x="805668" y="2880732"/>
          <a:ext cx="8037577" cy="182880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1929384">
                  <a:extLst>
                    <a:ext uri="{9D8B030D-6E8A-4147-A177-3AD203B41FA5}">
                      <a16:colId xmlns:a16="http://schemas.microsoft.com/office/drawing/2014/main" val="2966929498"/>
                    </a:ext>
                  </a:extLst>
                </a:gridCol>
                <a:gridCol w="2130552">
                  <a:extLst>
                    <a:ext uri="{9D8B030D-6E8A-4147-A177-3AD203B41FA5}">
                      <a16:colId xmlns:a16="http://schemas.microsoft.com/office/drawing/2014/main" val="1018139540"/>
                    </a:ext>
                  </a:extLst>
                </a:gridCol>
                <a:gridCol w="2039113">
                  <a:extLst>
                    <a:ext uri="{9D8B030D-6E8A-4147-A177-3AD203B41FA5}">
                      <a16:colId xmlns:a16="http://schemas.microsoft.com/office/drawing/2014/main" val="1291002811"/>
                    </a:ext>
                  </a:extLst>
                </a:gridCol>
              </a:tblGrid>
              <a:tr h="188422">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ConceptMap</a:t>
                      </a: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source</a:t>
                      </a:r>
                    </a:p>
                    <a:p>
                      <a:pPr marL="285750" indent="-285750">
                        <a:buFont typeface="Arial" panose="020B0604020202020204" pitchFamily="34" charset="0"/>
                        <a:buChar char="•"/>
                      </a:pPr>
                      <a:r>
                        <a:rPr lang="en-US" sz="1200" dirty="0">
                          <a:latin typeface="+mn-lt"/>
                        </a:rPr>
                        <a:t>coding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codeableConcept</a:t>
                      </a:r>
                    </a:p>
                    <a:p>
                      <a:pPr marL="285750" indent="-285750">
                        <a:buFont typeface="Arial" panose="020B0604020202020204" pitchFamily="34" charset="0"/>
                        <a:buChar char="•"/>
                      </a:pPr>
                      <a:r>
                        <a:rPr lang="en-US" sz="1200" dirty="0">
                          <a:latin typeface="+mn-lt"/>
                        </a:rPr>
                        <a:t>target</a:t>
                      </a:r>
                    </a:p>
                    <a:p>
                      <a:pPr marL="285750" indent="-285750">
                        <a:buFont typeface="Arial" panose="020B0604020202020204" pitchFamily="34" charset="0"/>
                        <a:buChar char="•"/>
                      </a:pPr>
                      <a:r>
                        <a:rPr lang="en-US" sz="1200" dirty="0">
                          <a:latin typeface="+mn-lt"/>
                        </a:rPr>
                        <a:t>targetsystem</a:t>
                      </a: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a:latin typeface="+mn-lt"/>
                        </a:rPr>
                        <a:t>dependency.element</a:t>
                      </a:r>
                    </a:p>
                    <a:p>
                      <a:pPr marL="285750" indent="-285750">
                        <a:buFont typeface="Arial" panose="020B0604020202020204" pitchFamily="34" charset="0"/>
                        <a:buChar char="•"/>
                      </a:pPr>
                      <a:r>
                        <a:rPr lang="en-US" sz="1200" dirty="0">
                          <a:latin typeface="+mn-lt"/>
                        </a:rPr>
                        <a:t>dependency.concept</a:t>
                      </a:r>
                    </a:p>
                    <a:p>
                      <a:pPr marL="285750" indent="-285750">
                        <a:buFont typeface="Arial" panose="020B0604020202020204" pitchFamily="34" charset="0"/>
                        <a:buChar char="•"/>
                      </a:pPr>
                      <a:r>
                        <a:rPr lang="en-US" sz="1200" dirty="0">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match.equivalence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match.product.element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match.source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58728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you</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92408"/>
          </a:xfrm>
        </p:spPr>
        <p:txBody>
          <a:bodyPr/>
          <a:lstStyle/>
          <a:p>
            <a:pPr marL="0" indent="-102870">
              <a:buNone/>
            </a:pPr>
            <a:r>
              <a:rPr lang="en-AU" altLang="en-US" sz="2000" dirty="0"/>
              <a:t>Introduce yourself and answer any of the following questions</a:t>
            </a:r>
            <a:endParaRPr lang="en-US" sz="2000" dirty="0"/>
          </a:p>
          <a:p>
            <a:pPr lvl="1">
              <a:spcAft>
                <a:spcPts val="900"/>
              </a:spcAft>
            </a:pPr>
            <a:r>
              <a:rPr lang="en-AU" altLang="en-US" sz="1400" dirty="0"/>
              <a:t>What is your background and role (e.g. technical, clinical, management, etc) ?</a:t>
            </a:r>
          </a:p>
          <a:p>
            <a:pPr lvl="1">
              <a:spcAft>
                <a:spcPts val="900"/>
              </a:spcAft>
            </a:pPr>
            <a:r>
              <a:rPr lang="en-AU" altLang="en-US" sz="1400" dirty="0"/>
              <a:t>Are you familiar with code systems and terminologies (e.g. SNOMED CT, LOINC) ?</a:t>
            </a:r>
          </a:p>
          <a:p>
            <a:pPr lvl="1">
              <a:spcAft>
                <a:spcPts val="900"/>
              </a:spcAft>
            </a:pPr>
            <a:r>
              <a:rPr lang="en-AU" altLang="en-US" sz="1400" dirty="0"/>
              <a:t>How familiar are you with FHIR?</a:t>
            </a:r>
          </a:p>
          <a:p>
            <a:pPr lvl="1">
              <a:spcAft>
                <a:spcPts val="900"/>
              </a:spcAft>
            </a:pPr>
            <a:r>
              <a:rPr lang="en-AU" altLang="en-US" sz="1400" dirty="0"/>
              <a:t>Are you familiar with any other information model standards (e.g. V2, CDA, OpenEHR, etc.) ?</a:t>
            </a:r>
          </a:p>
          <a:p>
            <a:pPr lvl="1">
              <a:spcAft>
                <a:spcPts val="900"/>
              </a:spcAft>
            </a:pPr>
            <a:r>
              <a:rPr lang="en-AU" altLang="en-US" sz="1400" dirty="0"/>
              <a:t>Have are or are currently developing a solution (or specification) which may benefit from the use of FHIR?</a:t>
            </a:r>
          </a:p>
          <a:p>
            <a:pPr lvl="1">
              <a:spcAft>
                <a:spcPts val="900"/>
              </a:spcAft>
            </a:pPr>
            <a:r>
              <a:rPr lang="en-AU" altLang="en-US" sz="1400" dirty="0"/>
              <a:t>Have you taken other HL7 Vocabulary training/tutorials?</a:t>
            </a:r>
          </a:p>
          <a:p>
            <a:pPr lvl="1">
              <a:spcAft>
                <a:spcPts val="900"/>
              </a:spcAft>
            </a:pPr>
            <a:r>
              <a:rPr lang="en-AU" altLang="en-US" sz="1400" dirty="0"/>
              <a:t>Do you have any initial questions, or topics to cover?</a:t>
            </a:r>
          </a:p>
          <a:p>
            <a:pPr lvl="1">
              <a:buFont typeface="Arial" panose="020B0604020202020204" pitchFamily="34" charset="0"/>
              <a:buChar char="•"/>
            </a:pPr>
            <a:endParaRPr lang="en-AU" altLang="en-US" sz="1400" dirty="0"/>
          </a:p>
          <a:p>
            <a:pPr lvl="1">
              <a:buFont typeface="Arial" panose="020B0604020202020204" pitchFamily="34" charset="0"/>
              <a:buChar char="•"/>
            </a:pPr>
            <a:endParaRPr lang="en-AU" altLang="en-US" sz="1400" dirty="0"/>
          </a:p>
          <a:p>
            <a:pPr lvl="1">
              <a:buFont typeface="Arial" panose="020B0604020202020204" pitchFamily="34" charset="0"/>
              <a:buChar char="•"/>
            </a:pPr>
            <a:endParaRPr lang="en-AU" altLang="en-US" sz="14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a:t>
            </a:fld>
            <a:endParaRPr lang="en-US" altLang="en-US" dirty="0"/>
          </a:p>
        </p:txBody>
      </p:sp>
    </p:spTree>
    <p:extLst>
      <p:ext uri="{BB962C8B-B14F-4D97-AF65-F5344CB8AC3E}">
        <p14:creationId xmlns:p14="http://schemas.microsoft.com/office/powerpoint/2010/main" val="262451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$closure</a:t>
            </a:r>
            <a:r>
              <a:rPr lang="en-AU" altLang="en-US" sz="2000" dirty="0"/>
              <a:t> 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2188878599"/>
              </p:ext>
            </p:extLst>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41</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b="1" dirty="0">
                <a:solidFill>
                  <a:srgbClr val="FF0000"/>
                </a:solidFill>
              </a:rPr>
              <a:t>NOTE: Known identifier systems were removed in R5 ballot and will be published in HL7 Terminology.</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t>Using codes in resources</a:t>
            </a:r>
            <a:r>
              <a:rPr lang="en-US" sz="1600" dirty="0"/>
              <a:t> </a:t>
            </a:r>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2"/>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defined in section 5 of the </a:t>
            </a:r>
            <a:r>
              <a:rPr lang="en-US" sz="1600" b="1" dirty="0"/>
              <a:t>HL7 V3 Core Principles</a:t>
            </a:r>
            <a:r>
              <a:rPr lang="en-US" sz="1600" dirty="0"/>
              <a:t> 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extLst>
              <p:ext uri="{D42A27DB-BD31-4B8C-83A1-F6EECF244321}">
                <p14:modId xmlns:p14="http://schemas.microsoft.com/office/powerpoint/2010/main" val="1635684358"/>
              </p:ext>
            </p:extLst>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dirty="0"/>
              <a:t>define concepts and give them meaning through formal definitions, and assign codes that represent the concepts</a:t>
            </a:r>
          </a:p>
          <a:p>
            <a:pPr lvl="2"/>
            <a:r>
              <a:rPr lang="en-US" sz="1600" b="1" i="1" dirty="0"/>
              <a:t>ValueSet </a:t>
            </a:r>
            <a:r>
              <a:rPr lang="en-US" sz="1600" dirty="0"/>
              <a:t>resources specify a set of codes defined by code systems that can be used in a 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46</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t>Controlling the use of coded values</a:t>
            </a:r>
          </a:p>
          <a:p>
            <a:pPr lvl="1"/>
            <a:r>
              <a:rPr lang="en-US" sz="1600" dirty="0"/>
              <a:t>Valid codes for coded values are controlled through a mechanism referred to as binding.</a:t>
            </a:r>
          </a:p>
          <a:p>
            <a:pPr lvl="1"/>
            <a:r>
              <a:rPr lang="en-US" sz="1600" dirty="0"/>
              <a:t>A value set is said to be bound to a data element if a specification defines the data element with a binding to that value set. </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Bindings are always specified using the </a:t>
            </a:r>
            <a:r>
              <a:rPr lang="en-US" sz="1600" i="1" dirty="0"/>
              <a:t>ElementDefinition.binding</a:t>
            </a:r>
            <a:r>
              <a:rPr lang="en-US" sz="1600" dirty="0"/>
              <a:t> data element</a:t>
            </a:r>
          </a:p>
          <a:p>
            <a:pPr lvl="1"/>
            <a:r>
              <a:rPr lang="en-US" sz="1600" dirty="0"/>
              <a:t>When referencing a value set in a binding the reference is usually to the </a:t>
            </a:r>
            <a:r>
              <a:rPr lang="en-US" sz="1600" i="1" dirty="0"/>
              <a:t>expansio</a:t>
            </a:r>
            <a:r>
              <a:rPr lang="en-US" sz="1600" dirty="0"/>
              <a:t>n of the value set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Value set references</a:t>
            </a:r>
          </a:p>
          <a:p>
            <a:pPr lvl="1"/>
            <a:r>
              <a:rPr lang="en-US" sz="1600" dirty="0"/>
              <a:t>The are two ways to reference value sets </a:t>
            </a:r>
          </a:p>
          <a:p>
            <a:pPr lvl="2"/>
            <a:r>
              <a:rPr lang="en-US" sz="1400" b="1" dirty="0"/>
              <a:t>Direct reference</a:t>
            </a:r>
            <a:r>
              <a:rPr lang="en-US" sz="1400" dirty="0"/>
              <a:t> — this uses a FHIR </a:t>
            </a:r>
            <a:r>
              <a:rPr lang="en-US" sz="1400" i="1" dirty="0"/>
              <a:t>Reference</a:t>
            </a:r>
            <a:r>
              <a:rPr lang="en-US" sz="1400" dirty="0"/>
              <a:t> data type to refer to a ValueSet available from a URL on a FHIR Server accessible via the FHIR RESTful server</a:t>
            </a:r>
          </a:p>
          <a:p>
            <a:pPr lvl="2"/>
            <a:r>
              <a:rPr lang="en-US" sz="1400" b="1" dirty="0"/>
              <a:t>Logical value set references</a:t>
            </a:r>
            <a:r>
              <a:rPr lang="en-US" sz="1400" dirty="0"/>
              <a:t> — this uses a FHIR </a:t>
            </a:r>
            <a:r>
              <a:rPr lang="en-US" sz="1400" i="1" dirty="0"/>
              <a:t>uri</a:t>
            </a:r>
            <a:r>
              <a:rPr lang="en-US" sz="1400" dirty="0"/>
              <a:t> data type where an absolute URI is provided that matches the </a:t>
            </a:r>
            <a:r>
              <a:rPr lang="en-US" sz="1400" i="1" dirty="0"/>
              <a:t>ValueSet.url</a:t>
            </a:r>
            <a:r>
              <a:rPr lang="en-US" sz="1400" dirty="0"/>
              <a:t> value of the value set itself</a:t>
            </a:r>
          </a:p>
          <a:p>
            <a:pPr lvl="2"/>
            <a:r>
              <a:rPr lang="en-US" sz="1400" dirty="0"/>
              <a:t>Logical value set references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2"/>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3"/>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Binding strength</a:t>
            </a:r>
          </a:p>
          <a:p>
            <a:pPr lvl="1"/>
            <a:r>
              <a:rPr lang="en-US" sz="1600" dirty="0"/>
              <a:t>When a data element is bound to a value set, the binding strength indicates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the concept in this element SHALL be from the specified value set</a:t>
            </a:r>
          </a:p>
          <a:p>
            <a:pPr lvl="2"/>
            <a:r>
              <a:rPr lang="en-US" sz="1400" b="1" dirty="0"/>
              <a:t>extensible</a:t>
            </a:r>
            <a:r>
              <a:rPr lang="en-US" sz="1400" dirty="0"/>
              <a:t> — the concept in this element SHALL be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concept in this element is encouraged to be from the value set for interoperability purposes but are not required to do so to be considered conformant.</a:t>
            </a:r>
          </a:p>
          <a:p>
            <a:pPr lvl="2"/>
            <a:r>
              <a:rPr lang="en-US" sz="1400" b="1" dirty="0"/>
              <a:t>example</a:t>
            </a:r>
            <a:r>
              <a:rPr lang="en-US" sz="1400" dirty="0"/>
              <a:t> — the concept in this element is not expected or even encouraged to be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Content</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This tutorial will cover the following areas </a:t>
            </a:r>
            <a:endParaRPr lang="en-US" sz="2000" dirty="0"/>
          </a:p>
          <a:p>
            <a:pPr lvl="1"/>
            <a:r>
              <a:rPr lang="en-US" sz="1400" dirty="0"/>
              <a:t>Terminology basics</a:t>
            </a:r>
          </a:p>
          <a:p>
            <a:pPr lvl="1"/>
            <a:r>
              <a:rPr lang="en-US" sz="1400" dirty="0"/>
              <a:t>Terminology module introduction</a:t>
            </a:r>
          </a:p>
          <a:p>
            <a:pPr lvl="1"/>
            <a:r>
              <a:rPr lang="en-US" sz="1400" dirty="0"/>
              <a:t>Coded data types</a:t>
            </a:r>
          </a:p>
          <a:p>
            <a:pPr lvl="1"/>
            <a:r>
              <a:rPr lang="en-US" sz="1400" dirty="0"/>
              <a:t>Terminology resource types</a:t>
            </a:r>
          </a:p>
          <a:p>
            <a:pPr lvl="1"/>
            <a:r>
              <a:rPr lang="en-US" sz="1400" dirty="0"/>
              <a:t>Terminology operations</a:t>
            </a:r>
          </a:p>
          <a:p>
            <a:pPr lvl="1"/>
            <a:r>
              <a:rPr lang="en-US" sz="1400" dirty="0"/>
              <a:t>Terminology documentation</a:t>
            </a:r>
          </a:p>
          <a:p>
            <a:pPr lvl="1"/>
            <a:r>
              <a:rPr lang="en-US" sz="1400" dirty="0"/>
              <a:t>The FHIR Terminology Service</a:t>
            </a:r>
            <a:endParaRPr lang="en-US" sz="1200" dirty="0"/>
          </a:p>
          <a:p>
            <a:pPr lvl="1"/>
            <a:r>
              <a:rPr lang="en-US" sz="1400" dirty="0"/>
              <a:t>Additional topics (if time allows)</a:t>
            </a:r>
          </a:p>
          <a:p>
            <a:pPr lvl="2"/>
            <a:r>
              <a:rPr lang="en-US" sz="1200" dirty="0"/>
              <a:t>Introduction to HL7 Terminology (THO) and the Unified Terminology Governance (UTG) process</a:t>
            </a:r>
          </a:p>
          <a:p>
            <a:pPr lvl="2"/>
            <a:r>
              <a:rPr lang="en-US" sz="1200" dirty="0"/>
              <a:t>Terminology groups in HL7</a:t>
            </a:r>
          </a:p>
          <a:p>
            <a:pPr lvl="2"/>
            <a:r>
              <a:rPr lang="en-US" sz="1200" dirty="0"/>
              <a:t>Links to further reading</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a:t>
            </a:fld>
            <a:endParaRPr lang="en-US" altLang="en-US" dirty="0"/>
          </a:p>
        </p:txBody>
      </p:sp>
    </p:spTree>
    <p:extLst>
      <p:ext uri="{BB962C8B-B14F-4D97-AF65-F5344CB8AC3E}">
        <p14:creationId xmlns:p14="http://schemas.microsoft.com/office/powerpoint/2010/main" val="3142857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50</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http://hl7.org/fhir/R4B/terminology-service.html</a:t>
            </a:r>
            <a:r>
              <a:rPr lang="en-US" sz="1600" dirty="0"/>
              <a:t> </a:t>
            </a:r>
          </a:p>
          <a:p>
            <a:pPr lvl="1"/>
            <a:r>
              <a:rPr lang="en-US" sz="1600" dirty="0"/>
              <a:t>A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terminology resource types, the RESTful API, and a number of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b="1" dirty="0">
                <a:solidFill>
                  <a:srgbClr val="FF0000"/>
                </a:solidFill>
              </a:rPr>
              <a:t>NOTE: The minimum requirements for a FHIR Terminology Service has been significantly updated for the FHIR R5 ballot.</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extLst>
              <p:ext uri="{D42A27DB-BD31-4B8C-83A1-F6EECF244321}">
                <p14:modId xmlns:p14="http://schemas.microsoft.com/office/powerpoint/2010/main" val="6535517"/>
              </p:ext>
            </p:extLst>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value set and filter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How do I obtain the display names (descriptions) for a code so that I can display it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54</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web site.</a:t>
            </a:r>
          </a:p>
          <a:p>
            <a:pPr lvl="2"/>
            <a:r>
              <a:rPr lang="en-US" sz="1600" dirty="0"/>
              <a:t>represents a new way for HL7 to publish its terminology and vocabulary, which hitherto has been largely contained within various standards and guides in the different HL7 Product families.</a:t>
            </a:r>
          </a:p>
          <a:p>
            <a:pPr lvl="2"/>
            <a:r>
              <a:rPr lang="en-US" sz="1600" dirty="0"/>
              <a:t>web pages represent an attempt to gather all of the information that the HL7 community needs in order to implement systems and interfaces, based on the published HL7 Standards, in one place and easily accessible.</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55</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process for governance and maintenance of the vocabulary published in HL7 Terminology.</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2"/>
            <a:r>
              <a:rPr lang="en-US" sz="1600" dirty="0"/>
              <a:t>managed by the TSMG.</a:t>
            </a:r>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Terminology groups in HL7 — </a:t>
            </a:r>
            <a:r>
              <a:rPr lang="en-AU" altLang="en-US" sz="2000" b="1" dirty="0">
                <a:solidFill>
                  <a:srgbClr val="7030A0"/>
                </a:solidFill>
              </a:rPr>
              <a:t>JOIN US!</a:t>
            </a:r>
          </a:p>
          <a:p>
            <a:pPr lvl="1"/>
            <a:r>
              <a:rPr lang="en-US" sz="1600" dirty="0"/>
              <a:t>Vocabulary Work Group (VOCAB WG)</a:t>
            </a:r>
          </a:p>
          <a:p>
            <a:pPr lvl="2"/>
            <a:r>
              <a:rPr lang="en-US" sz="1400" dirty="0"/>
              <a:t>Responsible for all terminology methodology and standards development including curating the Terminology module in the FHIR specification.</a:t>
            </a:r>
          </a:p>
          <a:p>
            <a:pPr lvl="2"/>
            <a:r>
              <a:rPr lang="en-US" sz="1400" dirty="0"/>
              <a:t>Also responsible for the Gender Harmony project</a:t>
            </a:r>
          </a:p>
          <a:p>
            <a:pPr lvl="1"/>
            <a:endParaRPr lang="en-US" sz="1600" dirty="0"/>
          </a:p>
          <a:p>
            <a:pPr lvl="1"/>
            <a:r>
              <a:rPr lang="en-US" sz="1600" dirty="0"/>
              <a:t>Terminology Services Management Group (TSMG)</a:t>
            </a:r>
          </a:p>
          <a:p>
            <a:pPr lvl="2"/>
            <a:r>
              <a:rPr lang="en-US" sz="1400" dirty="0"/>
              <a:t>Responsible for all terminology policy and management matters.</a:t>
            </a:r>
          </a:p>
          <a:p>
            <a:pPr lvl="2"/>
            <a:r>
              <a:rPr lang="en-US" sz="1400" dirty="0"/>
              <a:t>Currently has three subcommittees:</a:t>
            </a:r>
          </a:p>
          <a:p>
            <a:pPr lvl="3"/>
            <a:r>
              <a:rPr lang="en-US" sz="1400" dirty="0"/>
              <a:t>HL7 Terminology and UTG</a:t>
            </a:r>
          </a:p>
          <a:p>
            <a:pPr lvl="3"/>
            <a:r>
              <a:rPr lang="en-US" sz="1400" dirty="0"/>
              <a:t>HL7 Terminology Authority (HTA)</a:t>
            </a:r>
          </a:p>
          <a:p>
            <a:pPr lvl="3"/>
            <a:r>
              <a:rPr lang="en-US" sz="1400" dirty="0"/>
              <a:t>Outreach</a:t>
            </a:r>
          </a:p>
          <a:p>
            <a:pPr lvl="2"/>
            <a:endParaRPr lang="en-US" sz="1200" dirty="0"/>
          </a:p>
          <a:p>
            <a:pPr lvl="2"/>
            <a:endParaRPr lang="en-US" sz="16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3257555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Thank you!</a:t>
            </a:r>
            <a:endParaRPr lang="en-US" dirty="0"/>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p:txBody>
          <a:bodyPr/>
          <a:lstStyle/>
          <a:p>
            <a:r>
              <a:rPr lang="en-US" dirty="0"/>
              <a:t>Reuben Daniels, </a:t>
            </a:r>
            <a:r>
              <a:rPr lang="en-US" sz="1600" i="1" dirty="0"/>
              <a:t>FAIDH CHIA</a:t>
            </a:r>
            <a:endParaRPr lang="en-US" sz="1600" dirty="0"/>
          </a:p>
          <a:p>
            <a:endParaRPr lang="en-US" dirty="0"/>
          </a:p>
          <a:p>
            <a:r>
              <a:rPr lang="en-US" dirty="0"/>
              <a:t>HL7 Working Group Meeting </a:t>
            </a:r>
          </a:p>
          <a:p>
            <a:r>
              <a:rPr lang="en-US" dirty="0"/>
              <a:t>Baltimore, Maryland, USA</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a:xfrm>
            <a:off x="1181100" y="4133958"/>
            <a:ext cx="2683890" cy="326917"/>
          </a:xfrm>
        </p:spPr>
        <p:txBody>
          <a:bodyPr/>
          <a:lstStyle/>
          <a:p>
            <a:r>
              <a:rPr lang="en-US" dirty="0"/>
              <a:t>20 September 2022</a:t>
            </a:r>
          </a:p>
          <a:p>
            <a:endParaRPr lang="en-US" altLang="en-US" dirty="0"/>
          </a:p>
        </p:txBody>
      </p:sp>
    </p:spTree>
    <p:extLst>
      <p:ext uri="{BB962C8B-B14F-4D97-AF65-F5344CB8AC3E}">
        <p14:creationId xmlns:p14="http://schemas.microsoft.com/office/powerpoint/2010/main" val="3398994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Credit</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In addition to the FHIR specification itself, this presentation has relied on the information in the following HL7 publications</a:t>
            </a:r>
          </a:p>
          <a:p>
            <a:pPr marL="0" indent="-102870">
              <a:buNone/>
            </a:pPr>
            <a:endParaRPr lang="en-AU" altLang="en-US" sz="2000" b="1" dirty="0">
              <a:solidFill>
                <a:srgbClr val="7030A0"/>
              </a:solidFill>
            </a:endParaRPr>
          </a:p>
          <a:p>
            <a:pPr lvl="1"/>
            <a:r>
              <a:rPr lang="en-US" sz="1600" i="1" dirty="0"/>
              <a:t>HL7 Specification: Characteristics of a Value Set Definition, Release 1 (2019)  </a:t>
            </a:r>
            <a:r>
              <a:rPr lang="en-US" sz="1600" dirty="0">
                <a:hlinkClick r:id="rId2"/>
              </a:rPr>
              <a:t>http://www.hl7.org/documentcenter/private/standards/HL7_SPEC_VSD_R1_2019MAR.pdf</a:t>
            </a:r>
            <a:r>
              <a:rPr lang="en-US" sz="1600" dirty="0"/>
              <a:t> </a:t>
            </a:r>
            <a:endParaRPr lang="en-US" sz="1200" dirty="0"/>
          </a:p>
          <a:p>
            <a:pPr lvl="1"/>
            <a:endParaRPr lang="en-US" sz="1600" i="1" dirty="0"/>
          </a:p>
          <a:p>
            <a:pPr lvl="1"/>
            <a:r>
              <a:rPr lang="en-US" sz="1600" i="1" dirty="0"/>
              <a:t>HL7 Version 3 Standard: Core Principles and Properties of HL7 Version 3 Models, Release 1 (2012) </a:t>
            </a:r>
            <a:r>
              <a:rPr lang="en-US" sz="1600" dirty="0"/>
              <a:t> </a:t>
            </a:r>
            <a:r>
              <a:rPr lang="en-US" sz="1600" dirty="0">
                <a:hlinkClick r:id="rId3"/>
              </a:rPr>
              <a:t>https://www.hl7.org/documentcenter/public/standards/V3/core_principles/infrastructure/coreprinciples/v3modelcoreprinciples.html#coreP_Coded_Properties-concepts</a:t>
            </a:r>
            <a:r>
              <a:rPr lang="en-US" sz="1600" dirty="0"/>
              <a:t>  </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a:t>
            </a:fld>
            <a:endParaRPr lang="en-US" altLang="en-US" dirty="0"/>
          </a:p>
        </p:txBody>
      </p:sp>
    </p:spTree>
    <p:extLst>
      <p:ext uri="{BB962C8B-B14F-4D97-AF65-F5344CB8AC3E}">
        <p14:creationId xmlns:p14="http://schemas.microsoft.com/office/powerpoint/2010/main" val="470481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t>femur</a:t>
            </a:r>
            <a:r>
              <a:rPr lang="en-US" sz="1600" dirty="0"/>
              <a:t>, </a:t>
            </a:r>
            <a:r>
              <a:rPr lang="en-US" sz="1600" i="1" dirty="0"/>
              <a:t>Has or had COVID-19</a:t>
            </a:r>
            <a:r>
              <a:rPr lang="en-US" sz="1600" dirty="0"/>
              <a:t>, </a:t>
            </a:r>
            <a:r>
              <a:rPr lang="en-US" sz="1600" i="1" dirty="0"/>
              <a:t>aspirin</a:t>
            </a:r>
            <a:r>
              <a:rPr lang="en-US" sz="1600" dirty="0"/>
              <a:t>, </a:t>
            </a:r>
            <a:r>
              <a:rPr lang="en-US" sz="1600" i="1" dirty="0"/>
              <a:t>Australia</a:t>
            </a:r>
            <a:r>
              <a:rPr lang="en-US" sz="1600" dirty="0"/>
              <a:t>, </a:t>
            </a:r>
            <a:r>
              <a:rPr lang="en-US" sz="1600" i="1" dirty="0"/>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in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'code' property of an HL7 coded data type e.g. </a:t>
            </a:r>
            <a:r>
              <a:rPr lang="en-US" sz="1600" i="1" dirty="0"/>
              <a:t>71341001</a:t>
            </a:r>
            <a:r>
              <a:rPr lang="en-US" sz="1600" dirty="0"/>
              <a:t> (SNOMED CT™), 99349-3 (LOINC™), 1191 (RxNorm), </a:t>
            </a:r>
            <a:r>
              <a:rPr lang="en-US" sz="1600" i="1" dirty="0"/>
              <a:t>AU</a:t>
            </a:r>
            <a:r>
              <a:rPr lang="en-US" sz="1600" dirty="0"/>
              <a:t> (ISO 3166), </a:t>
            </a:r>
            <a:r>
              <a:rPr lang="en-US" sz="1600" i="1" dirty="0"/>
              <a:t>en</a:t>
            </a:r>
            <a:r>
              <a:rPr lang="en-US" sz="1600" dirty="0"/>
              <a:t> (IETF BCP 47 language tag)</a:t>
            </a:r>
            <a:endParaRPr lang="en-US" sz="1600" i="1" dirty="0"/>
          </a:p>
          <a:p>
            <a:pPr lvl="1"/>
            <a:r>
              <a:rPr lang="en-US" sz="1600" dirty="0"/>
              <a:t>A </a:t>
            </a:r>
            <a:r>
              <a:rPr lang="en-US" sz="1600" b="1" dirty="0"/>
              <a:t>designation</a:t>
            </a:r>
            <a:r>
              <a:rPr lang="en-US" sz="1600" dirty="0"/>
              <a:t> (or description) is a concept representation that may be published by the code system author, and is a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uniquely identifiable concepts with associated representations, designations, associations and meanings, published by a single organization or authority.</a:t>
            </a:r>
          </a:p>
          <a:p>
            <a:pPr lvl="1"/>
            <a:r>
              <a:rPr lang="en-US" sz="1600" dirty="0"/>
              <a:t>Many code systems exist in the clinical domain, such as ICD-10™, SNOMED CT, and LOINC, in addition to the code systems within HL7. </a:t>
            </a:r>
          </a:p>
          <a:p>
            <a:pPr lvl="1"/>
            <a:r>
              <a:rPr lang="en-US" sz="1600" dirty="0"/>
              <a:t>In addition to concepts definitions, a code system may include or support relationships between concepts, filters, mechanisms for implementing hierarchies, support for multiple languages, versions, and grouping of concepts.</a:t>
            </a:r>
          </a:p>
          <a:p>
            <a:pPr lvl="1"/>
            <a:r>
              <a:rPr lang="en-US" sz="1600" dirty="0"/>
              <a:t>Code systems may also provide the capability for the composition of new concepts consisting of two or more existing concepts and relationship between them using a syntax or grammar. The result is a “post-coordinated expression”.</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2022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9</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13907</TotalTime>
  <Words>6218</Words>
  <Application>Microsoft Macintosh PowerPoint</Application>
  <PresentationFormat>On-screen Show (16:9)</PresentationFormat>
  <Paragraphs>784</Paragraphs>
  <Slides>58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Wingdings</vt:lpstr>
      <vt:lpstr>Office Theme</vt:lpstr>
      <vt:lpstr>Understanding and Using Terminology in HL7 FHIR</vt:lpstr>
      <vt:lpstr>About this presentation</vt:lpstr>
      <vt:lpstr>About me</vt:lpstr>
      <vt:lpstr>About you</vt:lpstr>
      <vt:lpstr>Content</vt:lpstr>
      <vt:lpstr>Credit</vt:lpstr>
      <vt:lpstr>terminology Basics</vt:lpstr>
      <vt:lpstr>Terminology basics 1/6</vt:lpstr>
      <vt:lpstr>Terminology basics 2/6</vt:lpstr>
      <vt:lpstr>Terminology basics 3/6</vt:lpstr>
      <vt:lpstr>Terminology basics 4/6</vt:lpstr>
      <vt:lpstr>Terminology basics 5/6</vt:lpstr>
      <vt:lpstr>Terminology basics 6/6</vt:lpstr>
      <vt:lpstr>terminology module Introduction</vt:lpstr>
      <vt:lpstr>Terminology module introduction 1/2</vt:lpstr>
      <vt:lpstr>Terminology module introduction 2/2</vt:lpstr>
      <vt:lpstr>CODED Data types</vt:lpstr>
      <vt:lpstr>Coded data types 1/4</vt:lpstr>
      <vt:lpstr>Coded data types 2/4</vt:lpstr>
      <vt:lpstr>Coded data types 3/4</vt:lpstr>
      <vt:lpstr>Coded data types 4/4</vt:lpstr>
      <vt:lpstr>Terminology Resources types</vt:lpstr>
      <vt:lpstr>Terminology resource types 1/8</vt:lpstr>
      <vt:lpstr>Terminology resource types 2/8</vt:lpstr>
      <vt:lpstr>Terminology resource types 3/8</vt:lpstr>
      <vt:lpstr>Terminology resource types 4/8</vt:lpstr>
      <vt:lpstr>Terminology resource types 5/8</vt:lpstr>
      <vt:lpstr>Terminology resource types 6/8</vt:lpstr>
      <vt:lpstr>Terminology resource types 7/8</vt:lpstr>
      <vt:lpstr>Terminology resource types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Additional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Reuben Daniels</cp:lastModifiedBy>
  <cp:revision>119</cp:revision>
  <dcterms:created xsi:type="dcterms:W3CDTF">2019-05-01T16:23:47Z</dcterms:created>
  <dcterms:modified xsi:type="dcterms:W3CDTF">2022-09-20T12:27:47Z</dcterms:modified>
</cp:coreProperties>
</file>